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76" r:id="rId4"/>
    <p:sldId id="261" r:id="rId5"/>
    <p:sldId id="262" r:id="rId6"/>
    <p:sldId id="278" r:id="rId7"/>
    <p:sldId id="279" r:id="rId8"/>
    <p:sldId id="266" r:id="rId9"/>
    <p:sldId id="280" r:id="rId10"/>
    <p:sldId id="282" r:id="rId11"/>
    <p:sldId id="281" r:id="rId12"/>
    <p:sldId id="270" r:id="rId13"/>
    <p:sldId id="283" r:id="rId14"/>
    <p:sldId id="284" r:id="rId15"/>
    <p:sldId id="286" r:id="rId16"/>
    <p:sldId id="285" r:id="rId17"/>
    <p:sldId id="288" r:id="rId18"/>
    <p:sldId id="287" r:id="rId19"/>
    <p:sldId id="289" r:id="rId20"/>
    <p:sldId id="290" r:id="rId21"/>
    <p:sldId id="273" r:id="rId22"/>
    <p:sldId id="263" r:id="rId23"/>
    <p:sldId id="291" r:id="rId24"/>
    <p:sldId id="292" r:id="rId25"/>
    <p:sldId id="275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78DCC-441A-46F8-881E-84EF29E30DAD}" v="10" dt="2025-02-11T18:44:02.398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60540" autoAdjust="0"/>
  </p:normalViewPr>
  <p:slideViewPr>
    <p:cSldViewPr snapToGrid="0">
      <p:cViewPr varScale="1">
        <p:scale>
          <a:sx n="96" d="100"/>
          <a:sy n="96" d="100"/>
        </p:scale>
        <p:origin x="227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D7F25-8FA9-46D7-82FA-77878664723E}" type="datetimeFigureOut">
              <a:rPr lang="pl-PL" smtClean="0"/>
              <a:t>20.05.2025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542AD-3153-480D-AB56-CA214393866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8848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Elastyczność półstrukturalna</a:t>
            </a:r>
            <a:r>
              <a:rPr lang="en-US" b="1" dirty="0"/>
              <a:t> - </a:t>
            </a:r>
            <a:r>
              <a:rPr lang="pl-PL" dirty="0"/>
              <a:t>„Łączę sztywny model relacyjny z opcjonalnymi atrybutami bez 100 dodatkowych kolumn NULL”.</a:t>
            </a:r>
            <a:endParaRPr lang="en-US" dirty="0"/>
          </a:p>
          <a:p>
            <a:r>
              <a:rPr lang="pl-PL" b="1" dirty="0"/>
              <a:t>Mniej warstw pośrednich</a:t>
            </a:r>
            <a:r>
              <a:rPr lang="en-US" b="1" dirty="0"/>
              <a:t> - </a:t>
            </a:r>
            <a:r>
              <a:rPr lang="pl-PL" dirty="0"/>
              <a:t>„Waliduję i modyfikuję dokument bez wyciągania go do kodu aplikacj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940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86807-1BAD-2022-F449-5467C600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3906717-3E6B-C028-AF17-2F837D46F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2906493-C1A0-FFFF-CD24-9EB9AC538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5503D12-7F07-8CB7-FEB1-710DEFEE2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3957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31E93-CBD8-4F0F-13A2-DABB1266D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B67D62BC-4B61-A63D-B9F8-02C4ACD01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F9D078C-2B61-19C0-2C33-CA35433D3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l-PL" dirty="0"/>
              <a:t>Budowanie złożonych struktur JSON z danych relacyjnych</a:t>
            </a:r>
          </a:p>
          <a:p>
            <a:r>
              <a:rPr lang="pl-PL" dirty="0"/>
              <a:t>Przygotowywanie raportów i zagnieżdżonych obiektów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68FA49A-069E-E7F9-E6A8-61DE571C1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164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784B0-D155-698C-1411-0A89D7CAA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E727504-833D-83F0-25F5-113A7F7C1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DB85FFB8-99AA-078A-97D1-DBE6912AA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F1060BE-9114-94F3-99A5-BEFF62A5D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9881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40A63-5AAA-8501-F63E-DB686B6DA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9B45BF5-60F8-E5F7-1386-CBA7AF81E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161DBE1-30EE-AF40-F8A0-458A7FBE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EA7F47C-0FEA-11E8-EFCB-E1ABABAF7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5167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573F7-53DA-1EC0-4703-8A5F1C048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3BD52ACE-C1F3-CE10-8FA9-0B6C23CF8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D9C4DDD-5676-CF5F-3E83-9D5DDDCFF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l-PL" dirty="0"/>
              <a:t>Skoro potrafimy już budować tablice i obiekty JSON z SQL-owych danych, zobaczmy, jak </a:t>
            </a:r>
            <a:r>
              <a:rPr lang="pl-PL" b="1" dirty="0"/>
              <a:t>zamieniać</a:t>
            </a:r>
            <a:r>
              <a:rPr lang="pl-PL" dirty="0"/>
              <a:t> relacyjne wiersze na JSON i odwrotnie dzięki OPENJSON()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B6ACDDE-1E2B-2D2D-5530-AE102B24E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96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1FCDC-5FAE-6657-BE2F-A5AFA01DD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CA9343C-55C7-786B-10D5-D7DCF70E6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E317627-AB20-3D0A-E9C9-33FEC5F28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22BBE91-7AC8-6775-FFDF-E6B517906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1842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630BD-12F7-78DF-AC15-60431930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2AA7C8D-9290-3128-C79E-A0014D4FF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76A9E1D-C6E5-47DC-72D5-C459980EE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CD80D6C-27ED-A16A-8754-49A04E156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953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58F97-1F17-F694-E944-675ACD8D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C438E08-EC41-EC60-D196-50E48E4A9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F3817A98-A72C-BF40-FB51-7446296C9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42EDD91-190A-74A6-4DF8-06CB42C72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0590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985B-9582-CC3C-DA19-B8C83A58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9CB1FA7-443B-BCAE-D0E4-B7A71A87D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4B10ED5-FAE1-3E34-EFBB-4383BC8B8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ISJSON() może być używana np. w warstwie logiki biznesowej lub w </a:t>
            </a:r>
            <a:r>
              <a:rPr lang="pl-PL" dirty="0" err="1"/>
              <a:t>triggerach</a:t>
            </a:r>
            <a:r>
              <a:rPr lang="pl-PL" dirty="0"/>
              <a:t>, aby zapobiec zapisywaniu niepoprawnych dokumentów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walidacja na poziomie bazy danych może ograniczyć konieczność dodatkowej kontroli w aplikacji (chociaż zazwyczaj stosuje się i tak weryfikacje po stronie aplikacji).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przy modelowaniu bazy warto określić, które elementy będą często wykorzystywane w filtracjach i raportach – te mogą trafić do osobnych kolumn.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JSON sprawdza się najlepiej dla atrybutów rzadkich (</a:t>
            </a:r>
            <a:r>
              <a:rPr lang="pl-PL" dirty="0" err="1"/>
              <a:t>sparse</a:t>
            </a:r>
            <a:r>
              <a:rPr lang="pl-PL" dirty="0"/>
              <a:t>) lub opcjonalnych, które nie muszą być w klasycznym modelu relacyjnym.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Podkreśl, że nadużywanie JSON może prowadzić do utraty przejrzystości bazy, więc warto zachować balans.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D1DF948-9B80-A254-99F6-CFD936C97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054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B46BF-A4BB-5F80-C6CD-7F7BD46A0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1275AB45-6916-3E91-5115-ACFDECC72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11B22F6-FEE5-AEBC-1FEB-1562305EF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JSON – podobnie jak inne dane w kolumnach – może zawierać wrażliwe informacje. Należy zadbać o właściwe szyfrowanie i uprawnienia.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Kontrola dostępu na poziomie kolumn i wierszy (RLS – Row-Level Security) - Jeśli w dokumencie JSON przechowywane są dane poufne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Klucze JSON powinny być jawnie wymienione w politykach audytu, jeśli to możliwe – tak aby było wiadomo, kto i kiedy dokonał odczytu/modyfikacji konkretnych pól.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W SQL Server 2024 można korzystać z indeksów na kluczach JSON, dzięki czemu zapytania o części dokumentu mogą działać szybciej.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Dla starszych wersji SQL Server warto rozważyć </a:t>
            </a:r>
            <a:r>
              <a:rPr lang="pl-PL" i="1" dirty="0"/>
              <a:t>computed columns</a:t>
            </a:r>
            <a:r>
              <a:rPr lang="pl-PL" dirty="0"/>
              <a:t> na podstawie JSON_VALUE(), a następnie zbudować indeksy na tych kolumnach.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Zachęcam do testów wydajnościowych, bo tworzenie wielu indeksów może zwiększyć koszty aktualizacji i rozmiar bazy.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58F3CA-99B1-B7F0-3CB4-081040C0F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399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E35C-BABF-E0A7-B5A1-203E28A25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4BAFFD9-F56F-3E2C-257F-B92F9FFB9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216DCD7-D7CB-1684-7742-F3069BB34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JSON w SQL Server przeszedł drogę od trików z NVARCHAR(MAX) w 2016 r. do natywnego typu i agregatorów w 2024 – dziś możemy </a:t>
            </a:r>
            <a:r>
              <a:rPr lang="pl-PL" i="1" dirty="0"/>
              <a:t>query-ować</a:t>
            </a:r>
            <a:r>
              <a:rPr lang="pl-PL" dirty="0"/>
              <a:t>, </a:t>
            </a:r>
            <a:r>
              <a:rPr lang="pl-PL" i="1" dirty="0"/>
              <a:t>modyfikować</a:t>
            </a:r>
            <a:r>
              <a:rPr lang="pl-PL" dirty="0"/>
              <a:t> i </a:t>
            </a:r>
            <a:r>
              <a:rPr lang="pl-PL" i="1" dirty="0"/>
              <a:t>agregować</a:t>
            </a:r>
            <a:r>
              <a:rPr lang="pl-PL" dirty="0"/>
              <a:t> JSON-a tak samo naturalnie, jak klasyczne kolumn</a:t>
            </a:r>
            <a:r>
              <a:rPr lang="en-US" dirty="0"/>
              <a:t>y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493AF4F-7A3E-A681-564D-817B18AD4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4630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70134-DA9E-0EE6-23AE-0A8A7EEB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1C68CB75-87B1-38EA-5FC9-46CE0B1A3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7BBF65CC-40ED-8D0E-B861-5EE1495F8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B086E75-4425-73A7-FE86-D70AA7B36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090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51DF-3B0F-4D8A-8689-76438BBF8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6E3C6-F2F4-8E4F-472B-5743086AE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B3A2E5-9639-1A39-D933-FA18AA8CE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JSON </a:t>
            </a:r>
            <a:r>
              <a:rPr lang="pl-PL" b="1" dirty="0"/>
              <a:t>pierwszy od czasów XML nowy “duży” typ danych</a:t>
            </a:r>
            <a:r>
              <a:rPr lang="pl-PL" dirty="0"/>
              <a:t> w SQL Server</a:t>
            </a:r>
            <a:r>
              <a:rPr lang="en-US" dirty="0"/>
              <a:t> (</a:t>
            </a:r>
            <a:r>
              <a:rPr lang="en-US" dirty="0" err="1"/>
              <a:t>czyli</a:t>
            </a:r>
            <a:r>
              <a:rPr lang="en-US" dirty="0"/>
              <a:t> od 2005)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0BEDE-AD5C-A336-6438-9F0F693AD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639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pl-PL" dirty="0"/>
              <a:t>atywn</a:t>
            </a:r>
            <a:r>
              <a:rPr lang="en-US" dirty="0"/>
              <a:t>y </a:t>
            </a:r>
            <a:r>
              <a:rPr lang="pl-PL" dirty="0"/>
              <a:t>indeks to </a:t>
            </a:r>
            <a:r>
              <a:rPr lang="pl-PL" b="1" dirty="0"/>
              <a:t>“next big thing”</a:t>
            </a:r>
            <a:r>
              <a:rPr lang="pl-PL" dirty="0"/>
              <a:t>, ale dziś pomagają kolumny obliczane + klasyczne indeksy.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TDS - T</a:t>
            </a:r>
            <a:r>
              <a:rPr lang="pl-PL" b="0" i="0" dirty="0">
                <a:solidFill>
                  <a:srgbClr val="EEF0FF"/>
                </a:solidFill>
                <a:effectLst/>
                <a:latin typeface="Google Sans"/>
              </a:rPr>
              <a:t>abular Data Stream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, </a:t>
            </a:r>
            <a:r>
              <a:rPr lang="pl-PL" b="0" i="0" dirty="0">
                <a:solidFill>
                  <a:srgbClr val="EEF0FF"/>
                </a:solidFill>
                <a:effectLst/>
                <a:latin typeface="Google Sans"/>
              </a:rPr>
              <a:t>protokół na poziomie aplikacji, który służy do przesyłania żądań i odpowiedzi między klientami (np. aplikacjami) a systemami serwerów baz danych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. </a:t>
            </a:r>
          </a:p>
          <a:p>
            <a:r>
              <a:rPr lang="en-US" b="0" i="0" dirty="0" err="1">
                <a:solidFill>
                  <a:srgbClr val="EEF0FF"/>
                </a:solidFill>
                <a:effectLst/>
                <a:latin typeface="Google Sans"/>
              </a:rPr>
              <a:t>Wersja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 7.4 </a:t>
            </a:r>
            <a:r>
              <a:rPr lang="en-US" b="0" i="0" dirty="0" err="1">
                <a:solidFill>
                  <a:srgbClr val="EEF0FF"/>
                </a:solidFill>
                <a:effectLst/>
                <a:latin typeface="Google Sans"/>
              </a:rPr>
              <a:t>została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EF0FF"/>
                </a:solidFill>
                <a:effectLst/>
                <a:latin typeface="Google Sans"/>
              </a:rPr>
              <a:t>zaprezentowana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EF0FF"/>
                </a:solidFill>
                <a:effectLst/>
                <a:latin typeface="Google Sans"/>
              </a:rPr>
              <a:t>wraz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 z SQL Server 2012 </a:t>
            </a:r>
            <a:r>
              <a:rPr lang="en-US" b="0" i="0" dirty="0" err="1">
                <a:solidFill>
                  <a:srgbClr val="EEF0FF"/>
                </a:solidFill>
                <a:effectLst/>
                <a:latin typeface="Google Sans"/>
              </a:rPr>
              <a:t>i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 MS </a:t>
            </a:r>
            <a:r>
              <a:rPr lang="en-US" b="0" i="0" dirty="0" err="1">
                <a:solidFill>
                  <a:srgbClr val="EEF0FF"/>
                </a:solidFill>
                <a:effectLst/>
                <a:latin typeface="Google Sans"/>
              </a:rPr>
              <a:t>zakończył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EF0FF"/>
                </a:solidFill>
                <a:effectLst/>
                <a:latin typeface="Google Sans"/>
              </a:rPr>
              <a:t>wsparcie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EF0FF"/>
                </a:solidFill>
                <a:effectLst/>
                <a:latin typeface="Google Sans"/>
              </a:rPr>
              <a:t>tej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EF0FF"/>
                </a:solidFill>
                <a:effectLst/>
                <a:latin typeface="Google Sans"/>
              </a:rPr>
              <a:t>wersji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 w 2024 </a:t>
            </a:r>
            <a:r>
              <a:rPr lang="en-US" b="0" i="0" dirty="0" err="1">
                <a:solidFill>
                  <a:srgbClr val="EEF0FF"/>
                </a:solidFill>
                <a:effectLst/>
                <a:latin typeface="Google Sans"/>
              </a:rPr>
              <a:t>roku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979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A03DA-DC6F-45B8-8311-A5B3C305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512A3AC-4110-C3B6-D0AE-899DFAA8F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0E3E5C5-4789-EC61-D6F9-C0EF8C61A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dirty="0"/>
              <a:t>ISJSON() ➜ </a:t>
            </a:r>
            <a:r>
              <a:rPr lang="en-US" b="0" dirty="0" err="1"/>
              <a:t>sprawdzamy</a:t>
            </a:r>
            <a:r>
              <a:rPr lang="en-US" b="0" dirty="0"/>
              <a:t> syntax</a:t>
            </a:r>
            <a:r>
              <a:rPr lang="pl-PL" b="0" dirty="0"/>
              <a:t>, a JSON_PATH_EXISTS() ➜ </a:t>
            </a:r>
            <a:r>
              <a:rPr lang="en-US" b="0" dirty="0" err="1"/>
              <a:t>sprawdzamy</a:t>
            </a:r>
            <a:r>
              <a:rPr lang="en-US" b="0" dirty="0"/>
              <a:t> </a:t>
            </a:r>
            <a:r>
              <a:rPr lang="pl-PL" b="0" dirty="0"/>
              <a:t>struktur</a:t>
            </a:r>
            <a:r>
              <a:rPr lang="en-US" b="0" dirty="0"/>
              <a:t>ę</a:t>
            </a:r>
            <a:endParaRPr lang="pl-PL" b="0" dirty="0"/>
          </a:p>
          <a:p>
            <a:pPr algn="l">
              <a:buNone/>
            </a:pPr>
            <a:endParaRPr lang="pl-PL" b="0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1B26F8C-012B-3344-2924-9286440C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8092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D2C1-8139-3FFF-B855-2E25162D9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120D4A3A-02B4-DA48-7C6F-11416CE2B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62AA66D-CBC2-BFD0-2AD2-1268BA17C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l-PL" dirty="0"/>
              <a:t>Więc umiemy </a:t>
            </a:r>
            <a:r>
              <a:rPr lang="pl-PL" b="1" dirty="0"/>
              <a:t>czytać</a:t>
            </a:r>
            <a:r>
              <a:rPr lang="pl-PL" dirty="0"/>
              <a:t> – czas nauczyć się </a:t>
            </a:r>
            <a:r>
              <a:rPr lang="pl-PL" b="1" dirty="0"/>
              <a:t>zmieniać</a:t>
            </a:r>
            <a:r>
              <a:rPr lang="pl-PL" dirty="0"/>
              <a:t> dokument bez jego przepisywania: JSON_MODIFY()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64E3708-BBBB-7BFA-FA17-40C2800FB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1656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D279-5948-2F33-3D05-875B2DCD2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50C18B8-57DD-A806-FD3F-5600BE76B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7BA035A-9C96-037C-031A-DE2FF39B9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l-PL" b="1" dirty="0"/>
              <a:t>Kiedy wymuszać strict?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pl-PL" dirty="0"/>
              <a:t>Schemat-heavy ETL, gdzie brak pola = błąd biznesowy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pl-PL" dirty="0"/>
              <a:t>Migracje, weryfikacja danych historycznych.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pl-PL" dirty="0"/>
              <a:t>Unit-testy T-SQL: fail-fast jeśli dokument nie spełnia kontraktu</a:t>
            </a:r>
          </a:p>
          <a:p>
            <a:endParaRPr lang="en-US" b="1" dirty="0"/>
          </a:p>
          <a:p>
            <a:r>
              <a:rPr lang="pl-PL" b="1" dirty="0"/>
              <a:t>Lax</a:t>
            </a:r>
            <a:r>
              <a:rPr lang="pl-PL" dirty="0"/>
              <a:t> jest lepszy dla: API, telemetry, dopuszczania wstecznej kompatybilności.</a:t>
            </a:r>
            <a:endParaRPr lang="en-US" dirty="0"/>
          </a:p>
          <a:p>
            <a:endParaRPr lang="en-US" dirty="0"/>
          </a:p>
          <a:p>
            <a:r>
              <a:rPr lang="pl-PL" dirty="0"/>
              <a:t>Odczyt opanowany – teraz </a:t>
            </a:r>
            <a:r>
              <a:rPr lang="en-US" dirty="0" err="1"/>
              <a:t>zobaczmy</a:t>
            </a:r>
            <a:r>
              <a:rPr lang="pl-PL" dirty="0"/>
              <a:t>, jak </a:t>
            </a:r>
            <a:r>
              <a:rPr lang="pl-PL" b="1" dirty="0"/>
              <a:t>modyfikować</a:t>
            </a:r>
            <a:r>
              <a:rPr lang="pl-PL" dirty="0"/>
              <a:t> dokument punktowo bez przepisywania całości, dzięki JSON_MODIFY().”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FC78932-D224-A960-F57A-7A0664CBD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1957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6A8D-F6DD-C96E-20EF-A04F2D482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77AA946-4342-91A4-98F2-B16173FC9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75A55B3-7548-F3FB-CD47-1F0B8CCD5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l-PL" b="1" dirty="0"/>
              <a:t>Korzyści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Zmniejszenie ruchu w bazie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Prostota i czytelność kodu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DFA4DE3-022B-AC9D-C648-98C2C29FC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670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58BC8-2E5A-1D3B-68AE-D96F51E4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F523236-56D0-AAB0-1E55-44E87B221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5263C7A-C7A2-8DCC-8D2E-03B8834E3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F7A7C3D-93D2-832C-D801-08B1E1B87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542AD-3153-480D-AB56-CA2143938662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106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46E8-D4CE-2F58-1510-F9C515512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55C5C-17E7-BAFE-2DE1-B2D64551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2DA2-9F3D-CBEC-4755-6E1918EF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11.02.2025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CE76-640E-5157-7B51-6A9305B8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D15F-ED34-89FB-D132-ACE11214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9673-DAC0-4DBB-9445-A813F54D2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8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863A-C6E3-2A45-6E79-3EAD718C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9438-72B6-1420-F28B-4C31D93B2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30CCC-4C22-5A33-5E30-D47024D6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FC9A7-FF49-4545-B2D5-672A0F4E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CF51-49D9-00BB-B689-26C03AB6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8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9D5F-480F-8497-ED83-BA0FB63D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65057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475AD-A3DA-6F7F-DEE3-4A0D55FF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50444-C4B7-BF77-E77E-32363E5D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2C262-6AE0-AAE5-11C9-FDF32E4CE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37F91-2EC2-E4F2-334F-4C0C1AAE2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DF604-7A2C-09FA-748F-0AA262B0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CDB47-8ECC-918D-17AB-7EABD292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7ED50-068B-EB42-17A0-EF433286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5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2BD0-3E8F-915C-23F3-4FFF40C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7ABD-964D-D1CB-61C2-086DBC5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639E-E6C4-F10B-274F-ECD5D6F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FADB-9722-FDB8-B825-864C61B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2912-2EB3-7935-32F8-6C235A03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4228-55C4-BA66-9130-8E67E9D3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26836"/>
            <a:ext cx="6172200" cy="47342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ACB25-3607-0C37-09BE-F9B3381E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49070-EE56-FD1E-9EE1-4782C908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91F71-1703-5E8F-1C8A-AAA2026B7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BC3BA-9DAF-76B5-0592-BF039C40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C3EE-DD3D-CC0A-9622-34AF2925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F5ECF-C541-6FC8-65E5-0C48F86A9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17600"/>
            <a:ext cx="6172200" cy="4743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8BC86-F3CB-0712-0F2B-63F3D994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08B2-EEFD-36BF-E8C7-B270B96B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7105F-11BE-92C7-4A21-3AA3CF93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3FA3-679C-7B34-E566-8D1680AA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9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7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6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8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4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5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FD6-33E0-2040-45C9-164DEC5A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BDA95-0DDB-08BC-079E-0F75B082E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560B5-F692-EDD5-6D04-D9A5EE7C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7E0E-5288-F7B7-8530-D3F6A9DE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AA9C9-DC12-1035-8CEB-55828072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20FCF-99F2-7A24-42F1-EBD4F33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20CC-F572-DE62-0AAB-CCC45741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2F9E-3C55-8F8A-D67A-7C9AA57BE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 dirty="0"/>
              <a:t>11.02.2025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732D-4FFE-1FB3-4CFA-9B128DD8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36AF-2FAC-96CE-CCF7-B6189B2DE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3F91-B0F6-F32C-9685-D17905EA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66218"/>
            <a:ext cx="10927976" cy="1325563"/>
          </a:xfrm>
        </p:spPr>
        <p:txBody>
          <a:bodyPr>
            <a:noAutofit/>
          </a:bodyPr>
          <a:lstStyle/>
          <a:p>
            <a:r>
              <a:rPr lang="pl-PL" sz="3200" noProof="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Wykorzystanie JSON w SQL Server: </a:t>
            </a:r>
            <a:br>
              <a:rPr lang="pl-PL" sz="3200" noProof="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pl-PL" sz="3200" noProof="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Zaawansowane funkcje i praktyczne zastosowania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5A24-37C0-A695-CCE7-96772F48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88" y="4329953"/>
            <a:ext cx="10515600" cy="900954"/>
          </a:xfrm>
        </p:spPr>
        <p:txBody>
          <a:bodyPr/>
          <a:lstStyle/>
          <a:p>
            <a:pPr marL="0" indent="0">
              <a:buNone/>
            </a:pPr>
            <a:r>
              <a:rPr lang="pl-PL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Mariusz Wójcik</a:t>
            </a:r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4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A5239-7865-C91C-58DD-9F6017768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E3CB05-744C-5EF2-3EAB-2B2BAD50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Ekstrakcja danych</a:t>
            </a:r>
          </a:p>
        </p:txBody>
      </p:sp>
      <p:graphicFrame>
        <p:nvGraphicFramePr>
          <p:cNvPr id="7" name="Tabela 15">
            <a:extLst>
              <a:ext uri="{FF2B5EF4-FFF2-40B4-BE49-F238E27FC236}">
                <a16:creationId xmlns:a16="http://schemas.microsoft.com/office/drawing/2014/main" id="{AEA5AF46-D628-1932-8BE4-89CA4D056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49536"/>
              </p:ext>
            </p:extLst>
          </p:nvPr>
        </p:nvGraphicFramePr>
        <p:xfrm>
          <a:off x="665836" y="1848510"/>
          <a:ext cx="10560601" cy="1925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7478">
                  <a:extLst>
                    <a:ext uri="{9D8B030D-6E8A-4147-A177-3AD203B41FA5}">
                      <a16:colId xmlns:a16="http://schemas.microsoft.com/office/drawing/2014/main" val="827337297"/>
                    </a:ext>
                  </a:extLst>
                </a:gridCol>
                <a:gridCol w="2344057">
                  <a:extLst>
                    <a:ext uri="{9D8B030D-6E8A-4147-A177-3AD203B41FA5}">
                      <a16:colId xmlns:a16="http://schemas.microsoft.com/office/drawing/2014/main" val="2941242660"/>
                    </a:ext>
                  </a:extLst>
                </a:gridCol>
                <a:gridCol w="2554515">
                  <a:extLst>
                    <a:ext uri="{9D8B030D-6E8A-4147-A177-3AD203B41FA5}">
                      <a16:colId xmlns:a16="http://schemas.microsoft.com/office/drawing/2014/main" val="2515246058"/>
                    </a:ext>
                  </a:extLst>
                </a:gridCol>
                <a:gridCol w="3214551">
                  <a:extLst>
                    <a:ext uri="{9D8B030D-6E8A-4147-A177-3AD203B41FA5}">
                      <a16:colId xmlns:a16="http://schemas.microsoft.com/office/drawing/2014/main" val="4035066919"/>
                    </a:ext>
                  </a:extLst>
                </a:gridCol>
              </a:tblGrid>
              <a:tr h="30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Funkcja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Zwraca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Używasz </a:t>
                      </a:r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gdy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Główne </a:t>
                      </a:r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ograniczenie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05857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JSON_VALUE(expr,'$.path')</a:t>
                      </a:r>
                      <a:endParaRPr lang="pl-PL" sz="1400" b="1" u="none" strike="noStrike" kern="1200" dirty="0">
                        <a:solidFill>
                          <a:srgbClr val="FFC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 fontAlgn="ctr"/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Skalarną wartość NVARCHAR (4000)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Potrzebujesz konkretnego pola (liczba, tekst, bool)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&gt; 4000 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znaków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NULL (lax)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błąd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(strict)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730216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JSON_QUERY(</a:t>
                      </a:r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</a:rPr>
                        <a:t>expr,'$.path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')</a:t>
                      </a:r>
                      <a:endParaRPr lang="en-US" sz="1400" b="1" u="none" strike="noStrike" kern="1200" dirty="0">
                        <a:solidFill>
                          <a:srgbClr val="FFC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Pełny obiekt lub tablicę JSON NVARCHAR (MAX)</a:t>
                      </a:r>
                      <a:endParaRPr lang="pl-PL" sz="1400" b="0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Chcesz wyciągnąć </a:t>
                      </a:r>
                      <a:endParaRPr lang="en-US" sz="1400" b="0" u="none" strike="noStrike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“</a:t>
                      </a:r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pod-document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”</a:t>
                      </a:r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(np. tablicę items)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Jeśli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n</a:t>
                      </a:r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ie zwróci 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nic</a:t>
                      </a:r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lax → NULL                    strict → ERROR 13609 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42293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455DFD7-BE92-FE26-38FC-71AFCBDFCA96}"/>
              </a:ext>
            </a:extLst>
          </p:cNvPr>
          <p:cNvSpPr txBox="1"/>
          <p:nvPr/>
        </p:nvSpPr>
        <p:spPr>
          <a:xfrm>
            <a:off x="665835" y="4256038"/>
            <a:ext cx="10793194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Jeśli dostajesz same NULL-e z </a:t>
            </a:r>
            <a:r>
              <a:rPr lang="pl-PL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JSON_QUERY()</a:t>
            </a: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sprawdź, czy na pewno nie wyciągasz skalara – powinieneś użyć </a:t>
            </a:r>
            <a:r>
              <a:rPr lang="pl-PL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JSON_VALUE()</a:t>
            </a:r>
            <a:endParaRPr lang="en-US" sz="14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Indeksy: dla częstych filtrów utwórz kolumnę obliczaną (</a:t>
            </a:r>
            <a:r>
              <a:rPr lang="pl-PL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PERSISTED</a:t>
            </a: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lub (w typie JSON) indeks ścieżki.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Konwersje typów</a:t>
            </a:r>
            <a:r>
              <a:rPr lang="pl-PL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JSON_VALUE()</a:t>
            </a: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zwraca tekst; do liczby użyj </a:t>
            </a:r>
            <a:r>
              <a:rPr lang="pl-PL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CAST(JSON_VALUE(... ) AS int).</a:t>
            </a:r>
            <a:endParaRPr lang="en-US" sz="14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4000+ znaków: gdy spodziewasz się długich stringów, trzymaj je jako obiekt/array i wyciągaj JSON_QUERY().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Usuń spacje! Długi path z wieloma „[*]” bywa kosztowny – przechowuj klucz, którego naprawdę potrzebujesz.</a:t>
            </a:r>
          </a:p>
        </p:txBody>
      </p:sp>
    </p:spTree>
    <p:extLst>
      <p:ext uri="{BB962C8B-B14F-4D97-AF65-F5344CB8AC3E}">
        <p14:creationId xmlns:p14="http://schemas.microsoft.com/office/powerpoint/2010/main" val="302031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36E6-13BA-A6C8-DF3D-66A124ED4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8234F7-E4F3-AE99-CF4A-DA642CDA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Ekstrakcja danych</a:t>
            </a:r>
          </a:p>
        </p:txBody>
      </p:sp>
      <p:graphicFrame>
        <p:nvGraphicFramePr>
          <p:cNvPr id="7" name="Tabela 15">
            <a:extLst>
              <a:ext uri="{FF2B5EF4-FFF2-40B4-BE49-F238E27FC236}">
                <a16:creationId xmlns:a16="http://schemas.microsoft.com/office/drawing/2014/main" id="{7760763B-EF37-FA1E-1263-EA38E5F94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085016"/>
              </p:ext>
            </p:extLst>
          </p:nvPr>
        </p:nvGraphicFramePr>
        <p:xfrm>
          <a:off x="1239810" y="2010603"/>
          <a:ext cx="9195961" cy="1757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2484">
                  <a:extLst>
                    <a:ext uri="{9D8B030D-6E8A-4147-A177-3AD203B41FA5}">
                      <a16:colId xmlns:a16="http://schemas.microsoft.com/office/drawing/2014/main" val="827337297"/>
                    </a:ext>
                  </a:extLst>
                </a:gridCol>
                <a:gridCol w="4142607">
                  <a:extLst>
                    <a:ext uri="{9D8B030D-6E8A-4147-A177-3AD203B41FA5}">
                      <a16:colId xmlns:a16="http://schemas.microsoft.com/office/drawing/2014/main" val="2941242660"/>
                    </a:ext>
                  </a:extLst>
                </a:gridCol>
                <a:gridCol w="2580870">
                  <a:extLst>
                    <a:ext uri="{9D8B030D-6E8A-4147-A177-3AD203B41FA5}">
                      <a16:colId xmlns:a16="http://schemas.microsoft.com/office/drawing/2014/main" val="2515246058"/>
                    </a:ext>
                  </a:extLst>
                </a:gridCol>
              </a:tblGrid>
              <a:tr h="30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Tryb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 gdy ścieżka błędna/ brak klucza?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Składnia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w path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05857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lax (Default)</a:t>
                      </a:r>
                      <a:endParaRPr lang="pl-PL" sz="1400" b="1" u="none" strike="noStrike" kern="1200" dirty="0">
                        <a:solidFill>
                          <a:srgbClr val="FFC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 fontAlgn="ctr"/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Zwraca NULL, nie podnosi błędu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'$.customer‘’</a:t>
                      </a:r>
                      <a:endParaRPr lang="en-US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lax $.customer'</a:t>
                      </a:r>
                    </a:p>
                  </a:txBody>
                  <a:tcPr marL="72000" marR="72000" marT="72000" marB="72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730216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strict</a:t>
                      </a:r>
                      <a:endParaRPr lang="en-US" sz="1400" b="1" u="none" strike="noStrike" kern="1200" dirty="0">
                        <a:solidFill>
                          <a:srgbClr val="FFC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Rzuca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błąd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13609 („Property cannot be found …”).</a:t>
                      </a:r>
                      <a:r>
                        <a:rPr lang="en-US" sz="14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	</a:t>
                      </a:r>
                      <a:endParaRPr lang="pl-PL" sz="1400" b="0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'strict $.customer'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4229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89F05EF-71CB-908D-E4FC-A1891FEC4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794600"/>
              </p:ext>
            </p:extLst>
          </p:nvPr>
        </p:nvGraphicFramePr>
        <p:xfrm>
          <a:off x="1239809" y="4087904"/>
          <a:ext cx="7663541" cy="20002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2889">
                  <a:extLst>
                    <a:ext uri="{9D8B030D-6E8A-4147-A177-3AD203B41FA5}">
                      <a16:colId xmlns:a16="http://schemas.microsoft.com/office/drawing/2014/main" val="4008691565"/>
                    </a:ext>
                  </a:extLst>
                </a:gridCol>
                <a:gridCol w="1979860">
                  <a:extLst>
                    <a:ext uri="{9D8B030D-6E8A-4147-A177-3AD203B41FA5}">
                      <a16:colId xmlns:a16="http://schemas.microsoft.com/office/drawing/2014/main" val="816535355"/>
                    </a:ext>
                  </a:extLst>
                </a:gridCol>
                <a:gridCol w="2150792">
                  <a:extLst>
                    <a:ext uri="{9D8B030D-6E8A-4147-A177-3AD203B41FA5}">
                      <a16:colId xmlns:a16="http://schemas.microsoft.com/office/drawing/2014/main" val="3193101913"/>
                    </a:ext>
                  </a:extLst>
                </a:gridCol>
              </a:tblGrid>
              <a:tr h="279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Zapytanie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Lax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Strict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083802"/>
                  </a:ext>
                </a:extLst>
              </a:tr>
              <a:tr h="54764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JSON_VALUE(@j, '$.missing')	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Błąd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08381"/>
                  </a:ext>
                </a:extLst>
              </a:tr>
              <a:tr h="54764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t-IT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JSON_QUERY(@j, '$.info.type') (scalar)</a:t>
                      </a:r>
                      <a:endParaRPr lang="en-US" sz="1400" b="1" u="none" strike="noStrike" kern="1200" dirty="0">
                        <a:solidFill>
                          <a:srgbClr val="FFC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pl-PL" sz="1400" b="0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Błąd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118976"/>
                  </a:ext>
                </a:extLst>
              </a:tr>
              <a:tr h="54764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JSON_VALUE(@j, '$.</a:t>
                      </a:r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bigtext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 (&gt;4000 </a:t>
                      </a:r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zn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Błąd</a:t>
                      </a:r>
                      <a:endParaRPr lang="pl-PL" sz="1400" b="1" u="none" strike="noStrike" kern="1200" dirty="0">
                        <a:solidFill>
                          <a:srgbClr val="FFC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3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1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66A69-2E78-AEB6-213F-C3D363721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835726-2C0F-723E-06B1-0CEEAA3C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Modyfikacja dokumentów 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E7C152D-CBEE-EE1D-3019-CAA8C3A3C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MODIFY</a:t>
            </a:r>
            <a:r>
              <a:rPr lang="pl-PL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  <a:p>
            <a:pPr lvl="1"/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Jedyny built-in, który zmienia JSON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dodaje, aktualizuje lub usuwa element.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Zwraca pełny zmodyfikowany dokument (typu nvarchar(max) lub JSON).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Działa atomowo w transakcji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</a:t>
            </a: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nie trzeba wyciągać całego tekstu do aplikacji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JSON_MODIFY ( &lt;expr&gt; , '&lt;path&gt;' , &lt;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new_value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)</a:t>
            </a:r>
            <a:endParaRPr lang="pl-PL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pl-P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4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59FCF-1520-26D4-2246-BD6EF6318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1C3A6-67C0-82BD-E29F-92989082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Modyfikacja dokumentów 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902D4783-EF0A-FB73-22DC-0C3A1576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111"/>
            <a:ext cx="10515600" cy="4351338"/>
          </a:xfrm>
        </p:spPr>
        <p:txBody>
          <a:bodyPr>
            <a:normAutofit/>
          </a:bodyPr>
          <a:lstStyle/>
          <a:p>
            <a:r>
              <a:rPr lang="pl-PL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MODIFY</a:t>
            </a:r>
            <a:r>
              <a:rPr lang="pl-PL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  <a:p>
            <a:pPr marL="457200" lvl="1" indent="0">
              <a:buNone/>
            </a:pPr>
            <a:endParaRPr lang="pl-P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E291F48-285E-F437-F7AF-9F089B78A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92781"/>
              </p:ext>
            </p:extLst>
          </p:nvPr>
        </p:nvGraphicFramePr>
        <p:xfrm>
          <a:off x="838200" y="2716304"/>
          <a:ext cx="9612086" cy="2547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0543">
                  <a:extLst>
                    <a:ext uri="{9D8B030D-6E8A-4147-A177-3AD203B41FA5}">
                      <a16:colId xmlns:a16="http://schemas.microsoft.com/office/drawing/2014/main" val="4008691565"/>
                    </a:ext>
                  </a:extLst>
                </a:gridCol>
                <a:gridCol w="4203887">
                  <a:extLst>
                    <a:ext uri="{9D8B030D-6E8A-4147-A177-3AD203B41FA5}">
                      <a16:colId xmlns:a16="http://schemas.microsoft.com/office/drawing/2014/main" val="816535355"/>
                    </a:ext>
                  </a:extLst>
                </a:gridCol>
                <a:gridCol w="2697656">
                  <a:extLst>
                    <a:ext uri="{9D8B030D-6E8A-4147-A177-3AD203B41FA5}">
                      <a16:colId xmlns:a16="http://schemas.microsoft.com/office/drawing/2014/main" val="3193101913"/>
                    </a:ext>
                  </a:extLst>
                </a:gridCol>
              </a:tblGrid>
              <a:tr h="279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Operacja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Przykład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Efekt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083802"/>
                  </a:ext>
                </a:extLst>
              </a:tr>
              <a:tr h="54764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Update / Replace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... 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JSON_MODIFY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Specs,'$.color','blue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')	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zmienia istniejącą wartość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08381"/>
                  </a:ext>
                </a:extLst>
              </a:tr>
              <a:tr h="54764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t-IT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Add property</a:t>
                      </a:r>
                      <a:endParaRPr lang="en-US" sz="1400" b="1" u="none" strike="noStrike" kern="1200" dirty="0">
                        <a:solidFill>
                          <a:srgbClr val="FFC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... 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JSON_MODIFY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(Specs,'$.warranty',24)	</a:t>
                      </a:r>
                      <a:endParaRPr lang="pl-PL" sz="1400" b="0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dodaje warranty gdy brak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118976"/>
                  </a:ext>
                </a:extLst>
              </a:tr>
              <a:tr h="54764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 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JSON_MODIFY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Specs,'$.deprecated',NULL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	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usuwa klucz deprecated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372547"/>
                  </a:ext>
                </a:extLst>
              </a:tr>
              <a:tr h="54764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 to array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 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JSON_MODIFY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Specs,'append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$.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tags','clearance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dopisuje element na koniec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641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B4B8F3-4717-A2B7-19A1-2F8CFF3AFCDE}"/>
              </a:ext>
            </a:extLst>
          </p:cNvPr>
          <p:cNvSpPr txBox="1"/>
          <p:nvPr/>
        </p:nvSpPr>
        <p:spPr>
          <a:xfrm>
            <a:off x="838200" y="5509881"/>
            <a:ext cx="972468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lax mode, JSON_MODIFY tries to create a new </a:t>
            </a:r>
            <a:r>
              <a:rPr lang="en-US" sz="1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key:value</a:t>
            </a:r>
            <a:r>
              <a:rPr lang="en-US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pair, but in some cases it might fail.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B719-4ADA-2AC0-DE8A-7F42A302E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0F977E-7B84-A688-1AC3-BB10403F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Modyfikacja dokumentów 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A40D1C18-E3BE-C3DF-7B11-9639E4711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111"/>
            <a:ext cx="10515600" cy="4351338"/>
          </a:xfrm>
        </p:spPr>
        <p:txBody>
          <a:bodyPr>
            <a:normAutofit/>
          </a:bodyPr>
          <a:lstStyle/>
          <a:p>
            <a:r>
              <a:rPr lang="pl-PL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MODIFY</a:t>
            </a:r>
            <a:r>
              <a:rPr lang="pl-PL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 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l-PL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Pułapki </a:t>
            </a:r>
            <a:r>
              <a:rPr lang="en-US" sz="2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l-PL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dobre praktyki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pl-PL" sz="26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pl-P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C9B50-21FD-3D28-1074-788BD5039EBE}"/>
              </a:ext>
            </a:extLst>
          </p:cNvPr>
          <p:cNvSpPr txBox="1"/>
          <p:nvPr/>
        </p:nvSpPr>
        <p:spPr>
          <a:xfrm>
            <a:off x="627741" y="2416102"/>
            <a:ext cx="10388601" cy="374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Ścieżka nie istnieje?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lax → doda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strict → błąd.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Concurrency – </a:t>
            </a:r>
            <a:r>
              <a:rPr lang="en-US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JSON_MODIFY() </a:t>
            </a: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pełn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oprawny</a:t>
            </a: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</a:t>
            </a: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więc blokuje wiersz; korzystaj z rowversion/xmin przy API REST.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 – w klasycznym </a:t>
            </a:r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nvarchar(max) </a:t>
            </a: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pełny dokument leci do logu; natywny typ </a:t>
            </a:r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</a:t>
            </a: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loguje tylko delta (preview).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Uważaj na wielkość liter w nazwach kluczy – JSON w SQL Server jest </a:t>
            </a:r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case-sensitive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Testuj indeksy – po masowych </a:t>
            </a:r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JSON_MODIFY() </a:t>
            </a: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przebuduj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statystyki</a:t>
            </a: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bo selektywność ścieżek może się zmienić.</a:t>
            </a:r>
          </a:p>
        </p:txBody>
      </p:sp>
    </p:spTree>
    <p:extLst>
      <p:ext uri="{BB962C8B-B14F-4D97-AF65-F5344CB8AC3E}">
        <p14:creationId xmlns:p14="http://schemas.microsoft.com/office/powerpoint/2010/main" val="247638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536B8-B73F-8672-4E35-4BAED53CF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DC6C1C-9A3F-BBE5-1099-1EA199C4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Agregacja danych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089C961-9A34-3906-43E7-8F326AF52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Składnia</a:t>
            </a:r>
            <a:endParaRPr lang="pl-PL" sz="26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pl-P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Tabela 15">
            <a:extLst>
              <a:ext uri="{FF2B5EF4-FFF2-40B4-BE49-F238E27FC236}">
                <a16:creationId xmlns:a16="http://schemas.microsoft.com/office/drawing/2014/main" id="{6D5EE115-01E2-D777-4A5A-BFEB278E7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19083"/>
              </p:ext>
            </p:extLst>
          </p:nvPr>
        </p:nvGraphicFramePr>
        <p:xfrm>
          <a:off x="838200" y="2857252"/>
          <a:ext cx="10515600" cy="1757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78086">
                  <a:extLst>
                    <a:ext uri="{9D8B030D-6E8A-4147-A177-3AD203B41FA5}">
                      <a16:colId xmlns:a16="http://schemas.microsoft.com/office/drawing/2014/main" val="827337297"/>
                    </a:ext>
                  </a:extLst>
                </a:gridCol>
                <a:gridCol w="2580820">
                  <a:extLst>
                    <a:ext uri="{9D8B030D-6E8A-4147-A177-3AD203B41FA5}">
                      <a16:colId xmlns:a16="http://schemas.microsoft.com/office/drawing/2014/main" val="2941242660"/>
                    </a:ext>
                  </a:extLst>
                </a:gridCol>
                <a:gridCol w="3656694">
                  <a:extLst>
                    <a:ext uri="{9D8B030D-6E8A-4147-A177-3AD203B41FA5}">
                      <a16:colId xmlns:a16="http://schemas.microsoft.com/office/drawing/2014/main" val="2515246058"/>
                    </a:ext>
                  </a:extLst>
                </a:gridCol>
              </a:tblGrid>
              <a:tr h="30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Funkcja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Minimalna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forma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Opcje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05857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JSON_ARRAYAGG( </a:t>
                      </a:r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</a:rPr>
                        <a:t>value_expression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 [ORDER BY …] [NULL/ABSENT ON NULL])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Z</a:t>
                      </a:r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wraca tablicę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kolejność = ORDER BY wewnątrz nawiasów; domyślnie ABSENT ON NULL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730216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JSON_OBJECTAGG( key : value [NULL/ABSENT ON NULL])</a:t>
                      </a:r>
                      <a:endParaRPr lang="en-US" sz="1400" b="1" u="none" strike="noStrike" kern="1200" dirty="0">
                        <a:solidFill>
                          <a:srgbClr val="FFC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Zwraca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obiekt</a:t>
                      </a:r>
                      <a:endParaRPr lang="pl-PL" sz="1400" b="0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klucz i wartość oddzielasz dwukropkiem :</a:t>
                      </a:r>
                      <a:endParaRPr lang="en-US" sz="1400" b="0" u="none" strike="noStrike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kolejność par 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nie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jest </a:t>
                      </a:r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gwarantowana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42293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21F54E-B73F-18AB-C291-0480C560D8E0}"/>
              </a:ext>
            </a:extLst>
          </p:cNvPr>
          <p:cNvSpPr txBox="1"/>
          <p:nvPr/>
        </p:nvSpPr>
        <p:spPr>
          <a:xfrm>
            <a:off x="838200" y="4941892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ABSENT</a:t>
            </a:r>
            <a:r>
              <a:rPr lang="pl-PL" b="1" dirty="0">
                <a:solidFill>
                  <a:srgbClr val="FFC000"/>
                </a:solidFill>
              </a:rPr>
              <a:t> </a:t>
            </a:r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NULL </a:t>
            </a: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pomija elementy z NULL; </a:t>
            </a:r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 ON NULL </a:t>
            </a:r>
            <a:r>
              <a:rPr lang="pl-PL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wpisuje dosłowne null.</a:t>
            </a:r>
          </a:p>
        </p:txBody>
      </p:sp>
    </p:spTree>
    <p:extLst>
      <p:ext uri="{BB962C8B-B14F-4D97-AF65-F5344CB8AC3E}">
        <p14:creationId xmlns:p14="http://schemas.microsoft.com/office/powerpoint/2010/main" val="37686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3B0A1-9EEC-9860-2D86-6035ACF82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DC7B08-7729-FEB4-EB71-C00BA169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Agregacja danych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AE1B40FD-7310-F187-BAEE-20DA66676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 co </a:t>
            </a:r>
            <a:r>
              <a:rPr lang="en-US" sz="2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agregaty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JSON?</a:t>
            </a:r>
            <a:endParaRPr lang="pl-PL" sz="26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„</a:t>
            </a:r>
            <a:r>
              <a:rPr lang="pl-PL" sz="18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JSON</a:t>
            </a:r>
            <a:r>
              <a:rPr lang="pl-PL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buduje dokument wiersz-po-wierszu, agregaty robią to w jednym kroku.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Nadają się do: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2"/>
            <a:r>
              <a:rPr lang="pl-P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zwrócenia listy ID-ków lub nazw (array),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2"/>
            <a:r>
              <a:rPr lang="pl-P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budowania słownika klucz → wartość (object),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2"/>
            <a:r>
              <a:rPr lang="pl-P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pakowania danych do API bez dodatkowej logiki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pl-P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397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080FE-5184-A259-9AB2-F0A3B883C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80A21-7361-9DE7-FF51-CD842FE8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Agregacja danych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DE30B665-CB22-D14F-5734-AE092B1AD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Przykłady użycia</a:t>
            </a:r>
            <a:endParaRPr lang="pl-PL" sz="2600" b="1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pl-P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Tabela 15">
            <a:extLst>
              <a:ext uri="{FF2B5EF4-FFF2-40B4-BE49-F238E27FC236}">
                <a16:creationId xmlns:a16="http://schemas.microsoft.com/office/drawing/2014/main" id="{E5F9FF3D-3EEB-4F20-8D0E-A717623A4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019714"/>
              </p:ext>
            </p:extLst>
          </p:nvPr>
        </p:nvGraphicFramePr>
        <p:xfrm>
          <a:off x="838200" y="2857252"/>
          <a:ext cx="10515600" cy="313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0771">
                  <a:extLst>
                    <a:ext uri="{9D8B030D-6E8A-4147-A177-3AD203B41FA5}">
                      <a16:colId xmlns:a16="http://schemas.microsoft.com/office/drawing/2014/main" val="827337297"/>
                    </a:ext>
                  </a:extLst>
                </a:gridCol>
                <a:gridCol w="4678135">
                  <a:extLst>
                    <a:ext uri="{9D8B030D-6E8A-4147-A177-3AD203B41FA5}">
                      <a16:colId xmlns:a16="http://schemas.microsoft.com/office/drawing/2014/main" val="2941242660"/>
                    </a:ext>
                  </a:extLst>
                </a:gridCol>
                <a:gridCol w="3656694">
                  <a:extLst>
                    <a:ext uri="{9D8B030D-6E8A-4147-A177-3AD203B41FA5}">
                      <a16:colId xmlns:a16="http://schemas.microsoft.com/office/drawing/2014/main" val="2515246058"/>
                    </a:ext>
                  </a:extLst>
                </a:gridCol>
              </a:tblGrid>
              <a:tr h="30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Cel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Zapytanie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Wynik</a:t>
                      </a:r>
                      <a:endParaRPr lang="en-US" sz="1400" b="1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05857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Lista </a:t>
                      </a:r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</a:rPr>
                        <a:t>nazw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</a:rPr>
                        <a:t>produktów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	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SELECT 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JSON_ARRAYAGG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ProductName 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ORDER BY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ProductName) AS 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ProductList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FROM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dbo.Products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["Keyboard","Laptop","Smartphone","Tablet"]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730216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</a:rPr>
                        <a:t>Słownik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 id → </a:t>
                      </a:r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</a:rPr>
                        <a:t>nazwa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	</a:t>
                      </a:r>
                      <a:endParaRPr lang="en-US" sz="1400" b="1" u="none" strike="noStrike" kern="1200" dirty="0">
                        <a:solidFill>
                          <a:srgbClr val="FFC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 </a:t>
                      </a:r>
                      <a:r>
                        <a:rPr lang="en-US" sz="1400" b="1" i="0" u="none" strike="noStrike" dirty="0">
                          <a:solidFill>
                            <a:srgbClr val="FFC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JSON_OBJECTAGG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ProductID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rgbClr val="FFC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ProductName) AS </a:t>
                      </a:r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ProductsById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dirty="0">
                          <a:solidFill>
                            <a:srgbClr val="FFC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FROM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dbo.Products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;</a:t>
                      </a:r>
                      <a:endParaRPr lang="pl-PL" sz="1400" b="0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{"1":"Keyboard","2":"Laptop",…}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422936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Tablica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nazw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 </a:t>
                      </a:r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grupach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	</a:t>
                      </a: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 Category,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dirty="0">
                          <a:solidFill>
                            <a:srgbClr val="FFC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JSON_ARRAYAGG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(ProductName </a:t>
                      </a:r>
                      <a:r>
                        <a:rPr lang="en-US" sz="1400" b="1" i="0" u="none" strike="noStrike" dirty="0">
                          <a:solidFill>
                            <a:srgbClr val="FFC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ORDER BY 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ProductName) AS </a:t>
                      </a:r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ProductsInCategory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dirty="0">
                          <a:solidFill>
                            <a:srgbClr val="FFC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FROM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dbo.Products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dirty="0">
                          <a:solidFill>
                            <a:srgbClr val="FFC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GROUP BY 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Category;</a:t>
                      </a:r>
                      <a:endParaRPr lang="pl-PL" sz="1400" b="0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"Electronics" → ["Keyboard","Laptop",…]</a:t>
                      </a:r>
                    </a:p>
                  </a:txBody>
                  <a:tcPr marL="72000" marR="72000" marT="72000" marB="72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701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38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5AF1-5B9E-3EE9-6BC2-4D47A0DF4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DF9B0-65EE-C997-AB11-4E808A8F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Agregacja danych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881CF710-677F-7D7A-1858-63257D35E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7746"/>
          </a:xfrm>
        </p:spPr>
        <p:txBody>
          <a:bodyPr>
            <a:normAutofit/>
          </a:bodyPr>
          <a:lstStyle/>
          <a:p>
            <a:r>
              <a:rPr lang="en-US" sz="2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Wydajność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en-US" sz="2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indeksy</a:t>
            </a:r>
            <a:endParaRPr lang="pl-P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DE244-5A3B-CD85-8AE4-2576D04A6FB1}"/>
              </a:ext>
            </a:extLst>
          </p:cNvPr>
          <p:cNvSpPr txBox="1"/>
          <p:nvPr/>
        </p:nvSpPr>
        <p:spPr>
          <a:xfrm>
            <a:off x="838200" y="2573958"/>
            <a:ext cx="10515600" cy="171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Jedno</a:t>
            </a:r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skanowanie 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tabeli zamiast klejenia wyników po stronie aplikacji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Agregat „widzi” filtry (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i JOIN-y – wynik wciąż 1 wiersz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Jeśli filtrujesz po kolumnie, a potem agregujesz,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warto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najpierw stworzyć indeks pod filtr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Funkcje są w 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preview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(SQL DB/MI &amp; Fabric, on-prem 2025) – testuj plan zapytania</a:t>
            </a:r>
          </a:p>
        </p:txBody>
      </p:sp>
    </p:spTree>
    <p:extLst>
      <p:ext uri="{BB962C8B-B14F-4D97-AF65-F5344CB8AC3E}">
        <p14:creationId xmlns:p14="http://schemas.microsoft.com/office/powerpoint/2010/main" val="2232808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7C2CC-9673-F819-F942-6CAC6C57F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50A4C3-DB17-5B71-07AA-E8D5A2C4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Transformacja</a:t>
            </a:r>
            <a:r>
              <a:rPr lang="en-US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danych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2266DC3-028D-30FB-5E0B-C9CA1657F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882"/>
            <a:ext cx="10515600" cy="3377746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OPENJSON</a:t>
            </a:r>
            <a:endParaRPr lang="pl-P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AD331-A001-D98F-EF46-CD95A44A2B61}"/>
              </a:ext>
            </a:extLst>
          </p:cNvPr>
          <p:cNvSpPr txBox="1"/>
          <p:nvPr/>
        </p:nvSpPr>
        <p:spPr>
          <a:xfrm>
            <a:off x="838200" y="2334033"/>
            <a:ext cx="10515600" cy="212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Rozpakowuje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JSON-a jako zestaw wierszy (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TVF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więc może stać w 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lub 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Kiedy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JSON_VALUE()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ucina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długie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łańcuchy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OPENJSON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obsługuje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nvarchar</a:t>
            </a:r>
            <a:r>
              <a:rPr lang="en-US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(max)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zwróci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pełny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tekst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Działa w dwóch trybach: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Tabela 15">
            <a:extLst>
              <a:ext uri="{FF2B5EF4-FFF2-40B4-BE49-F238E27FC236}">
                <a16:creationId xmlns:a16="http://schemas.microsoft.com/office/drawing/2014/main" id="{0F7580C1-7557-9394-376B-9A2984098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11890"/>
              </p:ext>
            </p:extLst>
          </p:nvPr>
        </p:nvGraphicFramePr>
        <p:xfrm>
          <a:off x="838200" y="4459615"/>
          <a:ext cx="10560601" cy="1757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7057">
                  <a:extLst>
                    <a:ext uri="{9D8B030D-6E8A-4147-A177-3AD203B41FA5}">
                      <a16:colId xmlns:a16="http://schemas.microsoft.com/office/drawing/2014/main" val="827337297"/>
                    </a:ext>
                  </a:extLst>
                </a:gridCol>
                <a:gridCol w="2574478">
                  <a:extLst>
                    <a:ext uri="{9D8B030D-6E8A-4147-A177-3AD203B41FA5}">
                      <a16:colId xmlns:a16="http://schemas.microsoft.com/office/drawing/2014/main" val="2941242660"/>
                    </a:ext>
                  </a:extLst>
                </a:gridCol>
                <a:gridCol w="2554515">
                  <a:extLst>
                    <a:ext uri="{9D8B030D-6E8A-4147-A177-3AD203B41FA5}">
                      <a16:colId xmlns:a16="http://schemas.microsoft.com/office/drawing/2014/main" val="2515246058"/>
                    </a:ext>
                  </a:extLst>
                </a:gridCol>
                <a:gridCol w="3214551">
                  <a:extLst>
                    <a:ext uri="{9D8B030D-6E8A-4147-A177-3AD203B41FA5}">
                      <a16:colId xmlns:a16="http://schemas.microsoft.com/office/drawing/2014/main" val="4035066919"/>
                    </a:ext>
                  </a:extLst>
                </a:gridCol>
              </a:tblGrid>
              <a:tr h="30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Tryb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Składnia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Zwracane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kolumny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Kiedy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użyć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?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05857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Domyślny (bez WITH)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OPENJSON</a:t>
                      </a:r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(@json, '$.path')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key, value, type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Szybka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eksploracja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/ </a:t>
                      </a:r>
                      <a:r>
                        <a:rPr lang="en-US" sz="1400" b="0" u="none" strike="noStrike" kern="1200" dirty="0" err="1">
                          <a:solidFill>
                            <a:schemeClr val="bg1"/>
                          </a:solidFill>
                          <a:effectLst/>
                        </a:rPr>
                        <a:t>dynamiczny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 JSON 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730216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</a:rPr>
                        <a:t>Ekspl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. </a:t>
                      </a:r>
                      <a:r>
                        <a:rPr lang="en-US" sz="1400" b="1" u="none" strike="noStrike" kern="1200" dirty="0" err="1">
                          <a:solidFill>
                            <a:srgbClr val="FFC000"/>
                          </a:solidFill>
                          <a:effectLst/>
                        </a:rPr>
                        <a:t>schemat</a:t>
                      </a:r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 (WITH …)</a:t>
                      </a:r>
                      <a:endParaRPr lang="en-US" sz="1400" b="1" u="none" strike="noStrike" kern="1200" dirty="0">
                        <a:solidFill>
                          <a:srgbClr val="FFC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1" i="0" u="none" strike="noStrike" dirty="0">
                          <a:solidFill>
                            <a:srgbClr val="FFC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OPENJSON</a:t>
                      </a:r>
                      <a:r>
                        <a:rPr lang="pl-PL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(@json,'$.path') WITH (…)</a:t>
                      </a: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Twoje własne kolumny i typy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Ładowanie do tabel, CAST-y, filtrowanie </a:t>
                      </a: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422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39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38BF1B52-AECD-2BA4-190E-E127147FAAEB}"/>
              </a:ext>
            </a:extLst>
          </p:cNvPr>
          <p:cNvSpPr txBox="1"/>
          <p:nvPr/>
        </p:nvSpPr>
        <p:spPr>
          <a:xfrm>
            <a:off x="4175734" y="1163445"/>
            <a:ext cx="574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Mariusz Wójcik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0926558-D1BF-F2C0-CE98-A40777B85719}"/>
              </a:ext>
            </a:extLst>
          </p:cNvPr>
          <p:cNvSpPr txBox="1"/>
          <p:nvPr/>
        </p:nvSpPr>
        <p:spPr>
          <a:xfrm>
            <a:off x="4167146" y="1613438"/>
            <a:ext cx="6154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kern="700" spc="-7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Senior </a:t>
            </a:r>
            <a:r>
              <a:rPr lang="pl-PL" sz="2000" kern="700" spc="-7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Azure</a:t>
            </a:r>
            <a:r>
              <a:rPr lang="pl-PL" sz="2000" kern="700" spc="-7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Architect w C&amp;F</a:t>
            </a:r>
          </a:p>
          <a:p>
            <a:r>
              <a:rPr lang="pl-PL" sz="2000" kern="700" spc="-7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Członek zarządu Data </a:t>
            </a:r>
            <a:r>
              <a:rPr lang="pl-PL" sz="2000" kern="700" spc="-7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Community</a:t>
            </a:r>
            <a:r>
              <a:rPr lang="pl-PL" sz="2000" kern="700" spc="-7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Poland</a:t>
            </a:r>
          </a:p>
          <a:p>
            <a:r>
              <a:rPr lang="pl-PL" sz="2000" kern="700" spc="-7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Lider oddziału Data </a:t>
            </a:r>
            <a:r>
              <a:rPr lang="pl-PL" sz="2000" kern="700" spc="-7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Community</a:t>
            </a:r>
            <a:r>
              <a:rPr lang="pl-PL" sz="2000" kern="700" spc="-7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Bydgoszcz i Toruń 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76B5BFE-71A5-3741-F0C4-95BEE81DF0D1}"/>
              </a:ext>
            </a:extLst>
          </p:cNvPr>
          <p:cNvSpPr txBox="1"/>
          <p:nvPr/>
        </p:nvSpPr>
        <p:spPr>
          <a:xfrm>
            <a:off x="4175733" y="2991422"/>
            <a:ext cx="5827249" cy="1377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</a:t>
            </a:r>
            <a:r>
              <a:rPr lang="pl-PL" sz="2400" dirty="0">
                <a:solidFill>
                  <a:srgbClr val="FFC000"/>
                </a:solidFill>
                <a:latin typeface="Oswald" pitchFamily="2" charset="-18"/>
                <a:ea typeface="+mj-ea"/>
                <a:cs typeface="+mj-cs"/>
              </a:rPr>
              <a:t>l</a:t>
            </a:r>
          </a:p>
          <a:p>
            <a:pPr>
              <a:lnSpc>
                <a:spcPct val="80000"/>
              </a:lnSpc>
            </a:pPr>
            <a:r>
              <a:rPr lang="pl-PL" sz="2000" kern="700" spc="-7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Mariusz</a:t>
            </a:r>
            <a:r>
              <a:rPr lang="pl-PL" sz="2000" kern="700" spc="-7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.wojcik@datacommunity.pl</a:t>
            </a:r>
          </a:p>
          <a:p>
            <a:pPr>
              <a:lnSpc>
                <a:spcPct val="80000"/>
              </a:lnSpc>
            </a:pPr>
            <a:endParaRPr lang="pl-PL" sz="1600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ct val="80000"/>
              </a:lnSpc>
            </a:pPr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LinkedIn</a:t>
            </a:r>
          </a:p>
          <a:p>
            <a:pPr>
              <a:lnSpc>
                <a:spcPct val="80000"/>
              </a:lnSpc>
            </a:pPr>
            <a:r>
              <a:rPr lang="pl-PL" sz="2000" kern="700" spc="-7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https://www.linkedin.com/in/mariusz-wojcik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8DF0D4-1490-1D29-0EA4-8D3CAFFF7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4530" y="49159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Certified: Azure Administrator Associate">
            <a:extLst>
              <a:ext uri="{FF2B5EF4-FFF2-40B4-BE49-F238E27FC236}">
                <a16:creationId xmlns:a16="http://schemas.microsoft.com/office/drawing/2014/main" id="{C66DFA19-F328-8C7F-F13A-8B44402A6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912" y="49159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MCSA: SQL Server 2012/2014 - Certified 2018">
            <a:extLst>
              <a:ext uri="{FF2B5EF4-FFF2-40B4-BE49-F238E27FC236}">
                <a16:creationId xmlns:a16="http://schemas.microsoft.com/office/drawing/2014/main" id="{2B6F3CD5-7517-150F-9006-01E28F980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363" y="49159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MCSE: Data Management and Analytics — Certified 2020">
            <a:extLst>
              <a:ext uri="{FF2B5EF4-FFF2-40B4-BE49-F238E27FC236}">
                <a16:creationId xmlns:a16="http://schemas.microsoft.com/office/drawing/2014/main" id="{234EA9AA-7FC9-0866-1927-E791CFCA6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82" y="49159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icrosoft Certified: Azure Data Fundamentals badge image. Issued by Microsoft">
            <a:extLst>
              <a:ext uri="{FF2B5EF4-FFF2-40B4-BE49-F238E27FC236}">
                <a16:creationId xmlns:a16="http://schemas.microsoft.com/office/drawing/2014/main" id="{506C9D40-B3A4-EB8E-7393-1F98575FB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221" y="49159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9CB7D14-27D6-0562-9506-A5C1C8AAF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3" y="49159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icrosoft Certified: Azure Database Administrator Associate badge image. Issued by Microsoft">
            <a:extLst>
              <a:ext uri="{FF2B5EF4-FFF2-40B4-BE49-F238E27FC236}">
                <a16:creationId xmlns:a16="http://schemas.microsoft.com/office/drawing/2014/main" id="{AB164BAB-5F8E-ADE9-8B37-80157AEF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94" y="49159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Obraz 17" descr="Obraz zawierający tekst, logo, symbol, Czcionka&#10;&#10;Opis wygenerowany automatycznie">
            <a:extLst>
              <a:ext uri="{FF2B5EF4-FFF2-40B4-BE49-F238E27FC236}">
                <a16:creationId xmlns:a16="http://schemas.microsoft.com/office/drawing/2014/main" id="{24553C35-BE59-7333-FC42-97E713FC9C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85" y="4915952"/>
            <a:ext cx="1080000" cy="1080000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02CAFFBF-9ED5-3329-6509-686509B12127}"/>
              </a:ext>
            </a:extLst>
          </p:cNvPr>
          <p:cNvSpPr/>
          <p:nvPr/>
        </p:nvSpPr>
        <p:spPr>
          <a:xfrm>
            <a:off x="864530" y="1265035"/>
            <a:ext cx="2963206" cy="2997582"/>
          </a:xfrm>
          <a:prstGeom prst="rect">
            <a:avLst/>
          </a:prstGeom>
          <a:blipFill>
            <a:blip r:embed="rId10"/>
            <a:stretch>
              <a:fillRect t="4" b="-3323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26" name="Picture 2" descr="I'm a Microsoft Azure Solutions Architect Expert | kevinhakanson.com">
            <a:extLst>
              <a:ext uri="{FF2B5EF4-FFF2-40B4-BE49-F238E27FC236}">
                <a16:creationId xmlns:a16="http://schemas.microsoft.com/office/drawing/2014/main" id="{CCEE101D-A3D7-A876-38A9-DCAAD93A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74" y="49202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95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9CFA0-B034-3EC0-F319-EB59EA64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2182EF-BFFE-3FDF-53C7-4B159567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Transformacja</a:t>
            </a:r>
            <a:r>
              <a:rPr lang="en-US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danych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A70F1498-1250-C759-37A8-AEE01BD6F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882"/>
            <a:ext cx="10515600" cy="3377746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OPENJSON - </a:t>
            </a:r>
            <a:r>
              <a:rPr lang="en-US" sz="2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Ograniczenia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en-US" sz="2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wydajność</a:t>
            </a:r>
            <a:endParaRPr lang="pl-P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09FF7-7566-1558-CD37-5224D7B891D3}"/>
              </a:ext>
            </a:extLst>
          </p:cNvPr>
          <p:cNvSpPr txBox="1"/>
          <p:nvPr/>
        </p:nvSpPr>
        <p:spPr>
          <a:xfrm>
            <a:off x="838199" y="2334033"/>
            <a:ext cx="10599057" cy="2956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yp 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(preview)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Trzeba rzutować: 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OPENJSON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CAST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(JsonCol 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nvarchar(max))) – na razie brak bezpośredniego wsparcia.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Duplikaty kluczy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Tylko 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OPENJSON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potrafi zwrócić wszystkie wartości – pozostałe funkcje biorą pierwszą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Indeksy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 stronie JSON-&gt;SQL nie pomogą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Z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optymalizuj filtry przed wywołaniem 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OPENJSON</a:t>
            </a:r>
            <a:endParaRPr lang="pl-P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Strict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vs </a:t>
            </a: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lax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Ścieżka do nieistniejącej tablicy: lax → 0 wierszy, strict → błąd 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pl-P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użyj strict w ETL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pl-P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7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B3B71-B749-9906-E17F-F2685FE90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7B7B39-95B3-C4F4-FD94-14A64D1C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Przykładowe scenariusze biznesowe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F368D7F2-4FD5-B423-BC92-8C707120B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E-commerce – rzadkie atrybuty produktu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Bez setek NULL-kolumn, natychmiastowa zmiana katalogu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IoT / Telemetria</a:t>
            </a:r>
          </a:p>
          <a:p>
            <a:pPr marL="742950" lvl="1" indent="-285750">
              <a:lnSpc>
                <a:spcPct val="160000"/>
              </a:lnSpc>
            </a:pPr>
            <a:r>
              <a:rPr lang="pl-PL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Prosty ingest z wielu sensorów, brak dziesiątek staging-kolumn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 sourcing / audit</a:t>
            </a:r>
          </a:p>
          <a:p>
            <a:pPr lvl="1">
              <a:lnSpc>
                <a:spcPct val="160000"/>
              </a:lnSpc>
            </a:pPr>
            <a:r>
              <a:rPr lang="pl-PL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Cały k</a:t>
            </a:r>
            <a:r>
              <a:rPr lang="en-U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pl-PL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ntekst zdarzenia w jednym wierszu; łatwa rekonstrukcja historii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flags &amp; </a:t>
            </a:r>
            <a:r>
              <a:rPr lang="en-US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konfiguracje</a:t>
            </a:r>
            <a:endParaRPr lang="en-US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lnSpc>
                <a:spcPct val="160000"/>
              </a:lnSpc>
            </a:pPr>
            <a:r>
              <a:rPr lang="pl-PL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Dynamiczne ustawienia per </a:t>
            </a:r>
            <a:r>
              <a:rPr lang="en-US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środowisko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60000"/>
              </a:lnSpc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/ mobilki</a:t>
            </a:r>
            <a:endParaRPr lang="en-US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lnSpc>
                <a:spcPct val="160000"/>
              </a:lnSpc>
            </a:pPr>
            <a:r>
              <a:rPr lang="pl-PL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Zero mapowania w kodzie – jedna procedura zwraca gotowy dokument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25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404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5067E-0FBC-05E6-E4A1-95CA1B745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0CC3A4-70C2-6831-C51A-BB90EA829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Dobre praktyki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06E01A29-D1C6-3B7C-01B0-D0CA98CCA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Walidacja przed zapisem</a:t>
            </a:r>
          </a:p>
          <a:p>
            <a:pPr lvl="1"/>
            <a:r>
              <a:rPr lang="pl-PL" sz="2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ISJSON() </a:t>
            </a: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US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blokuj</a:t>
            </a: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niepoprawne</a:t>
            </a: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dokumenty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2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JSON_PATH_EXIST() </a:t>
            </a: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en-US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wymuszaj</a:t>
            </a: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obecność</a:t>
            </a: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kluczowych</a:t>
            </a: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sekcji</a:t>
            </a:r>
            <a:endParaRPr lang="pl-PL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Projektowanie tabel</a:t>
            </a:r>
          </a:p>
          <a:p>
            <a:pPr lvl="1"/>
            <a:r>
              <a:rPr lang="pl-PL" sz="2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</a:t>
            </a:r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 atrybuty </a:t>
            </a:r>
            <a:r>
              <a:rPr lang="pl-PL" sz="2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rzadkie</a:t>
            </a:r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opcjonalne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22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kluczowe</a:t>
            </a:r>
            <a:r>
              <a:rPr lang="en-US" sz="2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2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dane</a:t>
            </a:r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 zapisuj </a:t>
            </a:r>
            <a:r>
              <a:rPr lang="pl-PL" sz="2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relacyjnie</a:t>
            </a:r>
            <a:endParaRPr lang="en-US" sz="22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Rozważ kolumny obliczane</a:t>
            </a: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indeksy</a:t>
            </a:r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dla często filtrowanych pól</a:t>
            </a:r>
          </a:p>
        </p:txBody>
      </p:sp>
    </p:spTree>
    <p:extLst>
      <p:ext uri="{BB962C8B-B14F-4D97-AF65-F5344CB8AC3E}">
        <p14:creationId xmlns:p14="http://schemas.microsoft.com/office/powerpoint/2010/main" val="116094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B33C-7A45-AB89-E105-F56E4B6FC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201CF-0D55-C671-DA52-61E9034B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Dobre praktyki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6BE8125-FCD0-0B09-5FD4-6EFDB22E3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Bezpieczeństwo</a:t>
            </a:r>
          </a:p>
          <a:p>
            <a:pPr lvl="1"/>
            <a:r>
              <a:rPr lang="en-US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Zabezpieczaj</a:t>
            </a:r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kolumny z danymi wrażliwymi (</a:t>
            </a: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RLS, </a:t>
            </a:r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Always Encrypted, TDE</a:t>
            </a: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lvl="1"/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Loguj operacje </a:t>
            </a:r>
            <a:r>
              <a:rPr lang="pl-PL" sz="2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JSON_MODIFY() </a:t>
            </a:r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 audycie – zmiana jednego klucza potrafi zmienić cały proces biznesowy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Wydajność</a:t>
            </a:r>
            <a:endParaRPr lang="en-US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Patrz na rozmiar dokumentów – &gt; 4 KB? ryzyko przekroczenia limitu </a:t>
            </a:r>
            <a:r>
              <a:rPr lang="pl-PL" sz="2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JSON_VALUE()</a:t>
            </a:r>
            <a:endParaRPr lang="en-US" sz="22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 masowych aktualizacjach: </a:t>
            </a:r>
            <a:r>
              <a:rPr lang="pl-PL" sz="2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 STATISTICS </a:t>
            </a:r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(lub auto-stats) na obliczonych kolumnach / path-indexach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Profiluj zapytania: </a:t>
            </a:r>
            <a:r>
              <a:rPr lang="pl-PL" sz="2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</a:t>
            </a:r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 </a:t>
            </a:r>
            <a:r>
              <a:rPr lang="pl-PL" sz="2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SEEK</a:t>
            </a:r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 dodaniu indeksu ścieżki</a:t>
            </a:r>
            <a:endParaRPr lang="pl-PL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8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95A21-6544-E79D-6C37-39D5D59E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AF8A98-21FE-4945-A414-FAA28402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Podsumowanie</a:t>
            </a:r>
            <a:br>
              <a:rPr lang="en-US" sz="32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l-PL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 + T-SQL = mniej kodu w aplikacji, więcej mocy w bazie</a:t>
            </a:r>
            <a:endParaRPr lang="pl-PL" sz="32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4BC304A0-52F5-F5D1-1B57-DA75A580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Nowe możliwości dzięki natywnemu typowi JSON</a:t>
            </a:r>
          </a:p>
          <a:p>
            <a:pPr lvl="1"/>
            <a:r>
              <a:rPr lang="pl-PL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Lepsza wydajność i mniejsze koszty przechowywania</a:t>
            </a:r>
          </a:p>
          <a:p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Bogaty zestaw funkcji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Walidacja ISJSON(), JSON_PATH_EXISTS()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Ekstrakcja JSON_VALUE(), JSON_QUERY()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Modyfikacja JSON_MODIFY()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Agregacja JSON_OBJECTAGG(),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JSON_ARRAYAGG()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Transformacja OPENJSON()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Praktyczne zastosowania</a:t>
            </a:r>
          </a:p>
          <a:p>
            <a:pPr lvl="1"/>
            <a:r>
              <a:rPr lang="pl-PL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Integracje, elastyczne modele danych, projekty e-commerce, logi, raportowanie</a:t>
            </a:r>
          </a:p>
        </p:txBody>
      </p:sp>
    </p:spTree>
    <p:extLst>
      <p:ext uri="{BB962C8B-B14F-4D97-AF65-F5344CB8AC3E}">
        <p14:creationId xmlns:p14="http://schemas.microsoft.com/office/powerpoint/2010/main" val="39260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42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zrzut ekranu, tekst">
            <a:extLst>
              <a:ext uri="{FF2B5EF4-FFF2-40B4-BE49-F238E27FC236}">
                <a16:creationId xmlns:a16="http://schemas.microsoft.com/office/drawing/2014/main" id="{3FDCA24E-C8F0-7967-D443-C7B5AB334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" b="18176"/>
          <a:stretch/>
        </p:blipFill>
        <p:spPr>
          <a:xfrm>
            <a:off x="271401" y="0"/>
            <a:ext cx="11771117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69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Wprowadzenie</a:t>
            </a:r>
          </a:p>
          <a:p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Natywny typ JSON</a:t>
            </a:r>
          </a:p>
          <a:p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Walidacja i sprawdzanie struktury</a:t>
            </a:r>
            <a:endParaRPr lang="en-US" sz="24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Ekstrakcja danych z JSON</a:t>
            </a:r>
          </a:p>
          <a:p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Modyfikacja dokumentów JSON</a:t>
            </a:r>
          </a:p>
          <a:p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Agregacja danych JSON</a:t>
            </a:r>
          </a:p>
          <a:p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Transformacja relacyjna → JSON</a:t>
            </a:r>
          </a:p>
          <a:p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Przykłady i dobre praktyki</a:t>
            </a:r>
          </a:p>
          <a:p>
            <a:r>
              <a:rPr lang="pl-PL" sz="2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Podsumowanie i Q&amp;A</a:t>
            </a:r>
            <a:endParaRPr lang="en-US" sz="24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4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Wprowadzenie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2CD75BF6-469C-A4B3-98D6-4BB98DCE6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Dlaczego JSON w SQL Server?</a:t>
            </a:r>
          </a:p>
          <a:p>
            <a:pPr lvl="1"/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Popularność formatu (REST/GraphQL, mikro-usługi, </a:t>
            </a:r>
            <a:r>
              <a:rPr lang="en-US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pliki</a:t>
            </a: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konfiguracyjne</a:t>
            </a:r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Elastyczność półstrukturalna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Mniej warstw pośrednich</a:t>
            </a:r>
          </a:p>
          <a:p>
            <a:endParaRPr lang="pl-PL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95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C9F2F-E1C9-CB66-FBB8-AB598910B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F4C39-73F4-9A16-1891-1D3B248F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Wprowadzenie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2416AA44-16EB-AC48-5BAD-97E098B0B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Krótka ewolucja obsługi JSON w SQL Server</a:t>
            </a:r>
          </a:p>
          <a:p>
            <a:pPr lvl="1"/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 Server 2016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Pierwszy zestaw funkcji: </a:t>
            </a:r>
            <a:r>
              <a:rPr lang="pl-PL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ISJSON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JSON_VALUE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JSON_QUERY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JSON_MODIFY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OPENJSON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l-PL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JSON</a:t>
            </a:r>
            <a:endParaRPr lang="en-US" sz="20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 Server 2019/2022 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Poprawki wydajności, lepsze plany zapytań; agregaty </a:t>
            </a:r>
            <a:r>
              <a:rPr lang="pl-PL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JSON_OBJECTAGG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 </a:t>
            </a:r>
            <a:r>
              <a:rPr lang="pl-PL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JSON_ARRAYAGG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trafiają w preview do Azure SQL (2023)</a:t>
            </a:r>
          </a:p>
          <a:p>
            <a:pPr lvl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SQL (2024)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Natywny typ danych JSON (preview)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pl-PL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binarny storage, natywne indeksy na ścieżkach</a:t>
            </a:r>
          </a:p>
        </p:txBody>
      </p:sp>
    </p:spTree>
    <p:extLst>
      <p:ext uri="{BB962C8B-B14F-4D97-AF65-F5344CB8AC3E}">
        <p14:creationId xmlns:p14="http://schemas.microsoft.com/office/powerpoint/2010/main" val="14013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70C3-9F45-917C-5461-7215D70C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A3199-86CF-562D-1B6A-54287AB8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Natywny typ JSON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D151DCDF-05F5-DCF4-89C9-AC682017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 to jest?</a:t>
            </a:r>
            <a:endParaRPr lang="pl-PL" sz="26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Nowy binarny typ danych wprowadzony w 2024 r. (obecnie preview w Azure SQL DB / MI)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Przechowuje dokument dokładnie w UTF-8, już parsowany – silnik trzyma strukturę i wartości oddzielnie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Zapowiedziany również w SQL Server 2025 on-prem (Ignite 2024).</a:t>
            </a:r>
          </a:p>
          <a:p>
            <a:r>
              <a:rPr lang="pl-PL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Najważniejsze korzyści</a:t>
            </a:r>
            <a:endParaRPr lang="en-US" sz="26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Szybsze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odczyty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Silnik nie musi za każdym razem parsować tekstu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Cząstkowe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zapisy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 zmienia tylko wybraną wartość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mniejszy I/O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Lepsza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kompresja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Binary + UTF-8 → mniejsze koszty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storage</a:t>
            </a: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pl-PL" sz="22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l-P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2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9084D-87A9-35C5-9B57-66D893C7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DDD88D-0005-4624-CCE8-90E887B7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Natywny typ JSON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0C70C27F-C344-6760-AE1C-14921A07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Indeksowanie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6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ograniczenia</a:t>
            </a:r>
            <a:r>
              <a:rPr lang="en-US" sz="2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(preview)</a:t>
            </a:r>
            <a:endParaRPr lang="pl-PL" sz="26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Brak specjalnego typu indeksu; kolumnę JSON można dodać jako </a:t>
            </a:r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</a:t>
            </a: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lub użyć filtrów. 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Kolumna JSON </a:t>
            </a:r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 może </a:t>
            </a: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być kluczem indeksu ani kolumną w indeksie kolumnowym.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OPENJSON() </a:t>
            </a: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 przyjmuje jeszcze typu JSON → najpierw rzutuj na NVARCHAR.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Część narzędzi/sterowników wciąż widzi kolumnę jako </a:t>
            </a:r>
            <a:r>
              <a:rPr lang="pl-PL" sz="1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varchar(max) (TDS &lt; 7.4)</a:t>
            </a:r>
            <a:endParaRPr lang="en-US" sz="16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pl-PL" sz="22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l-P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5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ACD28-898D-B364-2420-A5FC2227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E4C3E0-57E9-5176-D1DD-3B4982AD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Walidacja</a:t>
            </a:r>
            <a:r>
              <a:rPr lang="en-US" sz="28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JSON</a:t>
            </a:r>
            <a:endParaRPr lang="pl-PL" sz="28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ela 15">
            <a:extLst>
              <a:ext uri="{FF2B5EF4-FFF2-40B4-BE49-F238E27FC236}">
                <a16:creationId xmlns:a16="http://schemas.microsoft.com/office/drawing/2014/main" id="{6E133E3C-64F6-E450-BCBA-EE71EC43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14975"/>
              </p:ext>
            </p:extLst>
          </p:nvPr>
        </p:nvGraphicFramePr>
        <p:xfrm>
          <a:off x="665836" y="1848510"/>
          <a:ext cx="10560601" cy="1925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7478">
                  <a:extLst>
                    <a:ext uri="{9D8B030D-6E8A-4147-A177-3AD203B41FA5}">
                      <a16:colId xmlns:a16="http://schemas.microsoft.com/office/drawing/2014/main" val="827337297"/>
                    </a:ext>
                  </a:extLst>
                </a:gridCol>
                <a:gridCol w="2344057">
                  <a:extLst>
                    <a:ext uri="{9D8B030D-6E8A-4147-A177-3AD203B41FA5}">
                      <a16:colId xmlns:a16="http://schemas.microsoft.com/office/drawing/2014/main" val="2941242660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515246058"/>
                    </a:ext>
                  </a:extLst>
                </a:gridCol>
                <a:gridCol w="4005580">
                  <a:extLst>
                    <a:ext uri="{9D8B030D-6E8A-4147-A177-3AD203B41FA5}">
                      <a16:colId xmlns:a16="http://schemas.microsoft.com/office/drawing/2014/main" val="4035066919"/>
                    </a:ext>
                  </a:extLst>
                </a:gridCol>
              </a:tblGrid>
              <a:tr h="30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Funkcja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Zwraca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Od </a:t>
                      </a:r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wersji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Kluczowa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cecha</a:t>
                      </a: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05857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ISJSON(expr)</a:t>
                      </a:r>
                      <a:endParaRPr lang="pl-PL" sz="1400" b="1" u="none" strike="noStrike" kern="1200" dirty="0">
                        <a:solidFill>
                          <a:srgbClr val="FFC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 fontAlgn="ctr"/>
                      <a:endParaRPr lang="pl-PL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1 – poprawny JSON</a:t>
                      </a:r>
                      <a:endParaRPr lang="en-US" sz="1400" b="0" u="none" strike="noStrike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0 – błąd składni</a:t>
                      </a:r>
                      <a:endParaRPr lang="en-US" sz="1400" b="0" u="none" strike="noStrike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NULL – gdy expr to NULL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SQL Server 2016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Opcjonalny json_type_constraint (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VALUE/</a:t>
                      </a:r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OBJECT/ARRAY</a:t>
                      </a:r>
                      <a:r>
                        <a:rPr lang="en-US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/SCALAR</a:t>
                      </a:r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) pozwala wymusić konkretny typ dokumentu.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730216"/>
                  </a:ext>
                </a:extLst>
              </a:tr>
              <a:tr h="70001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rgbClr val="FFC000"/>
                          </a:solidFill>
                          <a:effectLst/>
                        </a:rPr>
                        <a:t>JSON_PATH_EXISTS(expr, '$.path')</a:t>
                      </a:r>
                      <a:endParaRPr lang="en-US" sz="1400" b="1" u="none" strike="noStrike" kern="1200" dirty="0">
                        <a:solidFill>
                          <a:srgbClr val="FFC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1 – ścieżka istnieje</a:t>
                      </a:r>
                      <a:endParaRPr lang="en-US" sz="1400" b="0" u="none" strike="noStrike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0 – brak ścieżki</a:t>
                      </a:r>
                      <a:endParaRPr lang="en-US" sz="1400" b="0" u="none" strike="noStrike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NULL – gdy expr to NULL</a:t>
                      </a:r>
                      <a:endParaRPr lang="pl-PL" sz="1400" b="0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SQL Server 2022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Nie rzuca błędów; </a:t>
                      </a:r>
                      <a:endParaRPr lang="en-US" sz="1400" b="0" u="none" strike="noStrike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pl-PL" sz="14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świetne do filtrowania po obecności klucza. </a:t>
                      </a:r>
                      <a:endParaRPr lang="pl-PL" sz="1400" b="0" u="none" strike="noStrike" kern="12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2000" marR="72000" marT="72000" marB="72000" anchor="ctr">
                    <a:solidFill>
                      <a:schemeClr val="accent1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42293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38712BA-853A-CCE0-3F00-F06F7B3C2FC2}"/>
              </a:ext>
            </a:extLst>
          </p:cNvPr>
          <p:cNvSpPr txBox="1"/>
          <p:nvPr/>
        </p:nvSpPr>
        <p:spPr>
          <a:xfrm>
            <a:off x="665836" y="4144809"/>
            <a:ext cx="11067142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ISJSON</a:t>
            </a:r>
            <a:r>
              <a:rPr lang="en-US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nie spra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dza unikalnoś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klucza na tym samym poziomie zagnieżdzenia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SCALAR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sprawdza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poprawność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ze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standardem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IETF RFC 8259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innych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przypadkach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IETF RFC 4627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ISJSON</a:t>
            </a:r>
            <a:r>
              <a:rPr lang="en-US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  <a:r>
              <a:rPr lang="pl-PL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dla bardzo długich literalnych łańcuchów (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NVARCHAR</a:t>
            </a: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 4000) bywa kosztowny; przetestuj na produkcyjnych rozmiarach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Obie funkcje można wołać w triggerach lub procedurach ETL, aby odrzucać błędne wsady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Walidacja sprawdza składnię i obecność ścieżki, ale nie zastępuje pełnego schematu JSON – to wciąż (na razie) robota aplikacji</a:t>
            </a:r>
          </a:p>
        </p:txBody>
      </p:sp>
    </p:spTree>
    <p:extLst>
      <p:ext uri="{BB962C8B-B14F-4D97-AF65-F5344CB8AC3E}">
        <p14:creationId xmlns:p14="http://schemas.microsoft.com/office/powerpoint/2010/main" val="231717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2389</Words>
  <Application>Microsoft Office PowerPoint</Application>
  <PresentationFormat>Widescreen</PresentationFormat>
  <Paragraphs>314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Arial</vt:lpstr>
      <vt:lpstr>Cascadia Mono</vt:lpstr>
      <vt:lpstr>Google Sans</vt:lpstr>
      <vt:lpstr>Open Sans</vt:lpstr>
      <vt:lpstr>Open Sans Extrabold</vt:lpstr>
      <vt:lpstr>Open Sans SemiBold</vt:lpstr>
      <vt:lpstr>Oswald</vt:lpstr>
      <vt:lpstr>Office Theme</vt:lpstr>
      <vt:lpstr>Wykorzystanie JSON w SQL Server:  Zaawansowane funkcje i praktyczne zastosowania</vt:lpstr>
      <vt:lpstr>PowerPoint Presentation</vt:lpstr>
      <vt:lpstr>PowerPoint Presentation</vt:lpstr>
      <vt:lpstr>Agenda</vt:lpstr>
      <vt:lpstr>Wprowadzenie</vt:lpstr>
      <vt:lpstr>Wprowadzenie</vt:lpstr>
      <vt:lpstr>Natywny typ JSON</vt:lpstr>
      <vt:lpstr>Natywny typ JSON</vt:lpstr>
      <vt:lpstr>Walidacja JSON</vt:lpstr>
      <vt:lpstr>Ekstrakcja danych</vt:lpstr>
      <vt:lpstr>Ekstrakcja danych</vt:lpstr>
      <vt:lpstr>Modyfikacja dokumentów </vt:lpstr>
      <vt:lpstr>Modyfikacja dokumentów </vt:lpstr>
      <vt:lpstr>Modyfikacja dokumentów </vt:lpstr>
      <vt:lpstr>Agregacja danych</vt:lpstr>
      <vt:lpstr>Agregacja danych</vt:lpstr>
      <vt:lpstr>Agregacja danych</vt:lpstr>
      <vt:lpstr>Agregacja danych</vt:lpstr>
      <vt:lpstr>Transformacja danych</vt:lpstr>
      <vt:lpstr>Transformacja danych</vt:lpstr>
      <vt:lpstr>Przykładowe scenariusze biznesowe</vt:lpstr>
      <vt:lpstr>PowerPoint Presentation</vt:lpstr>
      <vt:lpstr>Dobre praktyki</vt:lpstr>
      <vt:lpstr>Dobre praktyki</vt:lpstr>
      <vt:lpstr>Podsumowanie JSON + T-SQL = mniej kodu w aplikacji, więcej mocy w bazie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Mariusz Wójcik</cp:lastModifiedBy>
  <cp:revision>33</cp:revision>
  <dcterms:created xsi:type="dcterms:W3CDTF">2025-02-11T18:44:02Z</dcterms:created>
  <dcterms:modified xsi:type="dcterms:W3CDTF">2025-05-20T11:19:46Z</dcterms:modified>
</cp:coreProperties>
</file>